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E996AE-BE94-4907-BCB2-3E6BD22314BC}" v="13" dt="2026-06-03T06:58:34.0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ine Mari Sægrov" userId="eb173fae-5167-4bc2-bc9a-fef4598c9e77" providerId="ADAL" clId="{69520438-F854-4BF9-B23E-82A9869A680C}"/>
    <pc:docChg chg="modSld">
      <pc:chgData name="Stine Mari Sægrov" userId="eb173fae-5167-4bc2-bc9a-fef4598c9e77" providerId="ADAL" clId="{69520438-F854-4BF9-B23E-82A9869A680C}" dt="2026-06-03T18:01:28.040" v="34" actId="20577"/>
      <pc:docMkLst>
        <pc:docMk/>
      </pc:docMkLst>
      <pc:sldChg chg="modSp mod">
        <pc:chgData name="Stine Mari Sægrov" userId="eb173fae-5167-4bc2-bc9a-fef4598c9e77" providerId="ADAL" clId="{69520438-F854-4BF9-B23E-82A9869A680C}" dt="2026-06-03T18:01:28.040" v="34" actId="20577"/>
        <pc:sldMkLst>
          <pc:docMk/>
          <pc:sldMk cId="0" sldId="256"/>
        </pc:sldMkLst>
        <pc:spChg chg="mod">
          <ac:chgData name="Stine Mari Sægrov" userId="eb173fae-5167-4bc2-bc9a-fef4598c9e77" providerId="ADAL" clId="{69520438-F854-4BF9-B23E-82A9869A680C}" dt="2026-06-03T18:01:28.040" v="34" actId="20577"/>
          <ac:spMkLst>
            <pc:docMk/>
            <pc:sldMk cId="0" sldId="256"/>
            <ac:spMk id="10" creationId="{00000000-0000-0000-0000-000000000000}"/>
          </ac:spMkLst>
        </pc:spChg>
      </pc:sldChg>
    </pc:docChg>
  </pc:docChgLst>
  <pc:docChgLst>
    <pc:chgData name="Stine Mari Sægrov" userId="eb173fae-5167-4bc2-bc9a-fef4598c9e77" providerId="ADAL" clId="{109966F4-F3BD-4404-BBD1-CEE593376717}"/>
    <pc:docChg chg="custSel addSld modSld">
      <pc:chgData name="Stine Mari Sægrov" userId="eb173fae-5167-4bc2-bc9a-fef4598c9e77" providerId="ADAL" clId="{109966F4-F3BD-4404-BBD1-CEE593376717}" dt="2026-06-03T07:01:03.351" v="168" actId="1076"/>
      <pc:docMkLst>
        <pc:docMk/>
      </pc:docMkLst>
      <pc:sldChg chg="addSp modSp">
        <pc:chgData name="Stine Mari Sægrov" userId="eb173fae-5167-4bc2-bc9a-fef4598c9e77" providerId="ADAL" clId="{109966F4-F3BD-4404-BBD1-CEE593376717}" dt="2026-06-03T06:54:46.836" v="2"/>
        <pc:sldMkLst>
          <pc:docMk/>
          <pc:sldMk cId="0" sldId="265"/>
        </pc:sldMkLst>
        <pc:spChg chg="add mod">
          <ac:chgData name="Stine Mari Sægrov" userId="eb173fae-5167-4bc2-bc9a-fef4598c9e77" providerId="ADAL" clId="{109966F4-F3BD-4404-BBD1-CEE593376717}" dt="2026-06-03T06:54:46.836" v="2"/>
          <ac:spMkLst>
            <pc:docMk/>
            <pc:sldMk cId="0" sldId="265"/>
            <ac:spMk id="9" creationId="{D7F48744-9698-260E-EDF2-D3F622441FF7}"/>
          </ac:spMkLst>
        </pc:spChg>
        <pc:spChg chg="add mod">
          <ac:chgData name="Stine Mari Sægrov" userId="eb173fae-5167-4bc2-bc9a-fef4598c9e77" providerId="ADAL" clId="{109966F4-F3BD-4404-BBD1-CEE593376717}" dt="2026-06-03T06:54:46.836" v="2"/>
          <ac:spMkLst>
            <pc:docMk/>
            <pc:sldMk cId="0" sldId="265"/>
            <ac:spMk id="10" creationId="{EBFA6E69-D3D1-72B3-4BA6-DBB07878594E}"/>
          </ac:spMkLst>
        </pc:spChg>
        <pc:spChg chg="add mod">
          <ac:chgData name="Stine Mari Sægrov" userId="eb173fae-5167-4bc2-bc9a-fef4598c9e77" providerId="ADAL" clId="{109966F4-F3BD-4404-BBD1-CEE593376717}" dt="2026-06-03T06:54:46.836" v="2"/>
          <ac:spMkLst>
            <pc:docMk/>
            <pc:sldMk cId="0" sldId="265"/>
            <ac:spMk id="11" creationId="{2E70A710-0C62-33C8-CAF9-EF37599B8406}"/>
          </ac:spMkLst>
        </pc:spChg>
        <pc:spChg chg="add mod">
          <ac:chgData name="Stine Mari Sægrov" userId="eb173fae-5167-4bc2-bc9a-fef4598c9e77" providerId="ADAL" clId="{109966F4-F3BD-4404-BBD1-CEE593376717}" dt="2026-06-03T06:54:46.836" v="2"/>
          <ac:spMkLst>
            <pc:docMk/>
            <pc:sldMk cId="0" sldId="265"/>
            <ac:spMk id="12" creationId="{39D85A48-FE2D-B90B-0651-8CBF4A37C29C}"/>
          </ac:spMkLst>
        </pc:spChg>
      </pc:sldChg>
      <pc:sldChg chg="addSp modSp new mod">
        <pc:chgData name="Stine Mari Sægrov" userId="eb173fae-5167-4bc2-bc9a-fef4598c9e77" providerId="ADAL" clId="{109966F4-F3BD-4404-BBD1-CEE593376717}" dt="2026-06-03T07:01:03.351" v="168" actId="1076"/>
        <pc:sldMkLst>
          <pc:docMk/>
          <pc:sldMk cId="2900414880" sldId="266"/>
        </pc:sldMkLst>
        <pc:spChg chg="add mod">
          <ac:chgData name="Stine Mari Sægrov" userId="eb173fae-5167-4bc2-bc9a-fef4598c9e77" providerId="ADAL" clId="{109966F4-F3BD-4404-BBD1-CEE593376717}" dt="2026-06-03T06:58:57.172" v="59" actId="20577"/>
          <ac:spMkLst>
            <pc:docMk/>
            <pc:sldMk cId="2900414880" sldId="266"/>
            <ac:spMk id="2" creationId="{F85FDE08-1ED5-F4AD-6BC7-13B6ED38CCE6}"/>
          </ac:spMkLst>
        </pc:spChg>
        <pc:spChg chg="add mod">
          <ac:chgData name="Stine Mari Sægrov" userId="eb173fae-5167-4bc2-bc9a-fef4598c9e77" providerId="ADAL" clId="{109966F4-F3BD-4404-BBD1-CEE593376717}" dt="2026-06-03T06:55:41.611" v="45" actId="20577"/>
          <ac:spMkLst>
            <pc:docMk/>
            <pc:sldMk cId="2900414880" sldId="266"/>
            <ac:spMk id="3" creationId="{46C2C5CA-10A3-5F00-31FA-5DDBB0BBB25C}"/>
          </ac:spMkLst>
        </pc:spChg>
        <pc:spChg chg="add mod">
          <ac:chgData name="Stine Mari Sægrov" userId="eb173fae-5167-4bc2-bc9a-fef4598c9e77" providerId="ADAL" clId="{109966F4-F3BD-4404-BBD1-CEE593376717}" dt="2026-06-03T07:01:03.351" v="168" actId="1076"/>
          <ac:spMkLst>
            <pc:docMk/>
            <pc:sldMk cId="2900414880" sldId="266"/>
            <ac:spMk id="4" creationId="{C4E3F19B-E7CE-DE06-5C68-8D06ECE50E42}"/>
          </ac:spMkLst>
        </pc:spChg>
        <pc:spChg chg="add mod">
          <ac:chgData name="Stine Mari Sægrov" userId="eb173fae-5167-4bc2-bc9a-fef4598c9e77" providerId="ADAL" clId="{109966F4-F3BD-4404-BBD1-CEE593376717}" dt="2026-06-03T06:55:27.091" v="43" actId="20577"/>
          <ac:spMkLst>
            <pc:docMk/>
            <pc:sldMk cId="2900414880" sldId="266"/>
            <ac:spMk id="5" creationId="{743E5BD3-A2C1-1FAC-6B30-5CC9BE4B5B46}"/>
          </ac:spMkLst>
        </pc:spChg>
        <pc:spChg chg="add mod">
          <ac:chgData name="Stine Mari Sægrov" userId="eb173fae-5167-4bc2-bc9a-fef4598c9e77" providerId="ADAL" clId="{109966F4-F3BD-4404-BBD1-CEE593376717}" dt="2026-06-03T06:55:45.788" v="46" actId="122"/>
          <ac:spMkLst>
            <pc:docMk/>
            <pc:sldMk cId="2900414880" sldId="266"/>
            <ac:spMk id="6" creationId="{7E05CB34-9E3F-3DFC-D476-68D0D7A5CF4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123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laude.ai/public/artifacts/4a32cffd-6b22-496a-b740-91a11ee7a86c" TargetMode="External"/><Relationship Id="rId2" Type="http://schemas.openxmlformats.org/officeDocument/2006/relationships/hyperlink" Target="https://claude.ai/public/artifacts/4dae09fb-74c8-4127-bf8c-2525386b0df9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laude.ai/public/artifacts/dc088c15-e8d1-448d-ab8f-6ed7368a8156" TargetMode="External"/><Relationship Id="rId4" Type="http://schemas.openxmlformats.org/officeDocument/2006/relationships/hyperlink" Target="https://claude.ai/public/artifacts/5615d036-4077-4bcf-b2d3-b7ffd99caf4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50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-731520"/>
            <a:ext cx="3200400" cy="3200400"/>
          </a:xfrm>
          <a:prstGeom prst="ellipse">
            <a:avLst/>
          </a:prstGeom>
          <a:solidFill>
            <a:srgbClr val="E8327A">
              <a:alpha val="40000"/>
            </a:srgbClr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Shape 1"/>
          <p:cNvSpPr/>
          <p:nvPr/>
        </p:nvSpPr>
        <p:spPr>
          <a:xfrm>
            <a:off x="7498080" y="2926080"/>
            <a:ext cx="2560320" cy="2560320"/>
          </a:xfrm>
          <a:prstGeom prst="ellipse">
            <a:avLst/>
          </a:prstGeom>
          <a:solidFill>
            <a:srgbClr val="E8327A">
              <a:alpha val="50000"/>
            </a:srgbClr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4" name="Shape 2"/>
          <p:cNvSpPr/>
          <p:nvPr/>
        </p:nvSpPr>
        <p:spPr>
          <a:xfrm>
            <a:off x="6858000" y="-457200"/>
            <a:ext cx="1828800" cy="1828800"/>
          </a:xfrm>
          <a:prstGeom prst="ellipse">
            <a:avLst/>
          </a:prstGeom>
          <a:solidFill>
            <a:srgbClr val="FF8C42">
              <a:alpha val="35000"/>
            </a:srgbClr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5" name="Shape 3"/>
          <p:cNvSpPr/>
          <p:nvPr/>
        </p:nvSpPr>
        <p:spPr>
          <a:xfrm>
            <a:off x="457200" y="3474720"/>
            <a:ext cx="1280160" cy="1280160"/>
          </a:xfrm>
          <a:prstGeom prst="ellipse">
            <a:avLst/>
          </a:prstGeom>
          <a:solidFill>
            <a:srgbClr val="F7A8C8">
              <a:alpha val="45000"/>
            </a:srgbClr>
          </a:solidFill>
          <a:ln w="12700">
            <a:solidFill>
              <a:srgbClr val="F7A8C8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6" name="Shape 4"/>
          <p:cNvSpPr/>
          <p:nvPr/>
        </p:nvSpPr>
        <p:spPr>
          <a:xfrm>
            <a:off x="640080" y="2606040"/>
            <a:ext cx="4754880" cy="502920"/>
          </a:xfrm>
          <a:prstGeom prst="roundRect">
            <a:avLst>
              <a:gd name="adj" fmla="val 45455"/>
            </a:avLst>
          </a:prstGeom>
          <a:solidFill>
            <a:srgbClr val="E8327A">
              <a:alpha val="75000"/>
            </a:srgbClr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7" name="Text 5"/>
          <p:cNvSpPr/>
          <p:nvPr/>
        </p:nvSpPr>
        <p:spPr>
          <a:xfrm>
            <a:off x="502920" y="822960"/>
            <a:ext cx="53035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Lag interaktive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læringsspill med Copilot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640080" y="2606040"/>
            <a:ext cx="4754880" cy="50292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praktisk kurs for lærere – uten teknisk forkunnskap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02920" y="3383280"/>
            <a:ext cx="2011680" cy="411480"/>
          </a:xfrm>
          <a:prstGeom prst="roundRect">
            <a:avLst>
              <a:gd name="adj" fmla="val 40000"/>
            </a:avLst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0" name="Text 8"/>
          <p:cNvSpPr/>
          <p:nvPr/>
        </p:nvSpPr>
        <p:spPr>
          <a:xfrm>
            <a:off x="502920" y="338328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nb-NO" sz="1200" b="1" dirty="0">
                <a:solidFill>
                  <a:srgbClr val="FFFFFF"/>
                </a:solidFill>
                <a:latin typeface="Calibri" pitchFamily="34" charset="0"/>
              </a:rPr>
              <a:t>02.06.26 Glemmen vgs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035040" y="731520"/>
            <a:ext cx="2743200" cy="3657600"/>
          </a:xfrm>
          <a:prstGeom prst="roundRect">
            <a:avLst>
              <a:gd name="adj" fmla="val 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1188720"/>
            <a:ext cx="1645920" cy="16459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080760" y="288036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B50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🌞 1–2 timer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B50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💻 Ta med PC + lader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B50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🎉 Ingen forkunnskaper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0" y="480060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7A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🌺  Kurs · Interaktive læringsspill med Copilot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E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Oppsummering 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20040" y="1051560"/>
            <a:ext cx="8503920" cy="2514600"/>
          </a:xfrm>
          <a:prstGeom prst="roundRect">
            <a:avLst>
              <a:gd name="adj" fmla="val 5091"/>
            </a:avLst>
          </a:prstGeom>
          <a:solidFill>
            <a:srgbClr val="FFF0F7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5" name="Text 3"/>
          <p:cNvSpPr/>
          <p:nvPr/>
        </p:nvSpPr>
        <p:spPr>
          <a:xfrm>
            <a:off x="502920" y="1115568"/>
            <a:ext cx="8229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Copilot kan lage ferdige, interaktive læringsspill – uten at du trenger teknisk bakgrunn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Nøkkelen er en god prompt: spilltype, faginnhold, design og tekniske krav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Gi alltid ditt eget faginnhold – Copilot kan ikke pensum ditt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Si alltid: «Komplett kode, én HTML-fil, norsk bokmål»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Test alltid i nettleseren før du deler med elevene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" y="3675888"/>
            <a:ext cx="8503920" cy="749808"/>
          </a:xfrm>
          <a:prstGeom prst="roundRect">
            <a:avLst>
              <a:gd name="adj" fmla="val 14634"/>
            </a:avLst>
          </a:prstGeom>
          <a:solidFill>
            <a:srgbClr val="FFF4E8"/>
          </a:solidFill>
          <a:ln w="254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7" name="Text 5"/>
          <p:cNvSpPr/>
          <p:nvPr/>
        </p:nvSpPr>
        <p:spPr>
          <a:xfrm>
            <a:off x="457200" y="3675888"/>
            <a:ext cx="8321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💭  Refleksjonsspørsmål: Hvilken klasse og hvilket tema vil du prøve dette med aller først?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0" y="4553712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32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🌸  Takk for i dag – lykke til med spillagingen!  🌸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F85FDE08-1ED5-F4AD-6BC7-13B6ED38CCE6}"/>
              </a:ext>
            </a:extLst>
          </p:cNvPr>
          <p:cNvSpPr/>
          <p:nvPr/>
        </p:nvSpPr>
        <p:spPr>
          <a:xfrm>
            <a:off x="320040" y="1069848"/>
            <a:ext cx="8503920" cy="2514600"/>
          </a:xfrm>
          <a:prstGeom prst="roundRect">
            <a:avLst>
              <a:gd name="adj" fmla="val 5091"/>
            </a:avLst>
          </a:prstGeom>
          <a:solidFill>
            <a:srgbClr val="FFF0F7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algn="ctr"/>
            <a:r>
              <a:rPr lang="nb-NO" dirty="0">
                <a:hlinkClick r:id="rId2"/>
              </a:rPr>
              <a:t>BUA </a:t>
            </a:r>
            <a:r>
              <a:rPr lang="nb-NO" dirty="0" err="1">
                <a:hlinkClick r:id="rId2"/>
              </a:rPr>
              <a:t>Flashcards</a:t>
            </a:r>
            <a:r>
              <a:rPr lang="nb-NO" dirty="0">
                <a:hlinkClick r:id="rId2"/>
              </a:rPr>
              <a:t> – Fagprøveforberedende </a:t>
            </a:r>
            <a:endParaRPr lang="nb-NO" dirty="0"/>
          </a:p>
          <a:p>
            <a:pPr algn="ctr"/>
            <a:endParaRPr lang="nb-NO" dirty="0"/>
          </a:p>
          <a:p>
            <a:pPr algn="ctr"/>
            <a:r>
              <a:rPr lang="nb-NO" dirty="0">
                <a:hlinkClick r:id="rId3"/>
              </a:rPr>
              <a:t>BUA-reisen- kjerneelementene</a:t>
            </a:r>
            <a:endParaRPr lang="nb-NO" dirty="0"/>
          </a:p>
          <a:p>
            <a:pPr algn="ctr"/>
            <a:endParaRPr lang="nb-NO" dirty="0"/>
          </a:p>
          <a:p>
            <a:pPr algn="ctr"/>
            <a:r>
              <a:rPr lang="nb-NO" dirty="0">
                <a:hlinkClick r:id="rId4"/>
              </a:rPr>
              <a:t>Sorteringsspill – arbeidslivets plikter og rettigheter </a:t>
            </a:r>
            <a:endParaRPr lang="nb-NO" dirty="0"/>
          </a:p>
          <a:p>
            <a:pPr algn="ctr"/>
            <a:endParaRPr lang="nb-NO" dirty="0"/>
          </a:p>
          <a:p>
            <a:pPr algn="ctr"/>
            <a:r>
              <a:rPr lang="nb-NO" dirty="0">
                <a:hlinkClick r:id="rId5"/>
              </a:rPr>
              <a:t>Scenario-trener- profesjonell BUA</a:t>
            </a:r>
            <a:r>
              <a:rPr lang="nb-NO" dirty="0"/>
              <a:t> </a:t>
            </a: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46C2C5CA-10A3-5F00-31FA-5DDBB0BBB25C}"/>
              </a:ext>
            </a:extLst>
          </p:cNvPr>
          <p:cNvSpPr/>
          <p:nvPr/>
        </p:nvSpPr>
        <p:spPr>
          <a:xfrm>
            <a:off x="502920" y="1115568"/>
            <a:ext cx="8229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endParaRPr lang="en-US" sz="1300" dirty="0"/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C4E3F19B-E7CE-DE06-5C68-8D06ECE50E42}"/>
              </a:ext>
            </a:extLst>
          </p:cNvPr>
          <p:cNvSpPr/>
          <p:nvPr/>
        </p:nvSpPr>
        <p:spPr>
          <a:xfrm>
            <a:off x="320040" y="4657507"/>
            <a:ext cx="8503920" cy="260604"/>
          </a:xfrm>
          <a:prstGeom prst="roundRect">
            <a:avLst>
              <a:gd name="adj" fmla="val 14634"/>
            </a:avLst>
          </a:prstGeom>
          <a:solidFill>
            <a:srgbClr val="FFF4E8"/>
          </a:solidFill>
          <a:ln w="25400">
            <a:solidFill>
              <a:srgbClr val="FF8C42"/>
            </a:solidFill>
            <a:prstDash val="solid"/>
          </a:ln>
        </p:spPr>
        <p:txBody>
          <a:bodyPr/>
          <a:lstStyle/>
          <a:p>
            <a:r>
              <a:rPr lang="nb-NO" sz="1100" dirty="0"/>
              <a:t>* Disse spillene er ikke laget i </a:t>
            </a:r>
            <a:r>
              <a:rPr lang="nb-NO" sz="1100" dirty="0" err="1"/>
              <a:t>Copilot</a:t>
            </a:r>
            <a:r>
              <a:rPr lang="nb-NO" sz="1100" dirty="0"/>
              <a:t>, men koden er den samme uavhengig av LLM</a:t>
            </a: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743E5BD3-A2C1-1FAC-6B30-5CC9BE4B5B46}"/>
              </a:ext>
            </a:extLst>
          </p:cNvPr>
          <p:cNvSpPr/>
          <p:nvPr/>
        </p:nvSpPr>
        <p:spPr>
          <a:xfrm>
            <a:off x="457200" y="3675888"/>
            <a:ext cx="8321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6" name="Shape 0">
            <a:extLst>
              <a:ext uri="{FF2B5EF4-FFF2-40B4-BE49-F238E27FC236}">
                <a16:creationId xmlns:a16="http://schemas.microsoft.com/office/drawing/2014/main" id="{7E05CB34-9E3F-3DFC-D476-68D0D7A5CF40}"/>
              </a:ext>
            </a:extLst>
          </p:cNvPr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pPr algn="ctr"/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Noen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eksempler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på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hva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du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kan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lage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✨</a:t>
            </a:r>
            <a:endParaRPr lang="en-US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041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E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Dagens program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4114800" cy="3657600"/>
          </a:xfrm>
          <a:prstGeom prst="rect">
            <a:avLst/>
          </a:prstGeom>
          <a:solidFill>
            <a:srgbClr val="FFF0F7"/>
          </a:solidFill>
          <a:ln w="12700">
            <a:solidFill>
              <a:srgbClr val="FFF0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114800" cy="640080"/>
          </a:xfrm>
          <a:prstGeom prst="rect">
            <a:avLst/>
          </a:prstGeom>
          <a:solidFill>
            <a:srgbClr val="B5004F"/>
          </a:solidFill>
          <a:ln w="12700">
            <a:solidFill>
              <a:srgbClr val="B5004F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170432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09728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Del 1 – Innføring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57200" y="1828800"/>
            <a:ext cx="3749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Hvorfor interaktive spill?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 typer spill du kan lage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Hva er en god prompt?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Promptens 4 byggeklosser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 i Copilot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754880" y="1097280"/>
            <a:ext cx="4114800" cy="3657600"/>
          </a:xfrm>
          <a:prstGeom prst="rect">
            <a:avLst/>
          </a:prstGeom>
          <a:solidFill>
            <a:srgbClr val="FFF4E8"/>
          </a:solidFill>
          <a:ln w="12700">
            <a:solidFill>
              <a:srgbClr val="FFF4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10" name="Shape 7"/>
          <p:cNvSpPr/>
          <p:nvPr/>
        </p:nvSpPr>
        <p:spPr>
          <a:xfrm>
            <a:off x="4754880" y="1097280"/>
            <a:ext cx="4114800" cy="640080"/>
          </a:xfrm>
          <a:prstGeom prst="rect">
            <a:avLst/>
          </a:prstGeom>
          <a:solidFill>
            <a:srgbClr val="B5004F"/>
          </a:solidFill>
          <a:ln w="12700">
            <a:solidFill>
              <a:srgbClr val="B5004F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040" y="1170432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0680" y="109728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Del 2 – Test selv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937760" y="1828800"/>
            <a:ext cx="3749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 ditt eget spill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Bruk prompt-malen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i nettleseren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 med sidemannen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Oppsummering + refleksjon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E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Hvorfor interaktive spill? 🎮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20040" y="1097280"/>
            <a:ext cx="2651760" cy="1554480"/>
          </a:xfrm>
          <a:prstGeom prst="roundRect">
            <a:avLst>
              <a:gd name="adj" fmla="val 82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261872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41832" y="1234440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Økt motivasjon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57200" y="1755648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Elever jobber lenger og mer konsentrert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3154680" y="1097280"/>
            <a:ext cx="2651760" cy="1554480"/>
          </a:xfrm>
          <a:prstGeom prst="roundRect">
            <a:avLst>
              <a:gd name="adj" fmla="val 82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0" y="1261872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776472" y="1234440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Umiddelbar tilbakemelding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3291840" y="1755648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 med en gang om svaret er riktig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989320" y="1097280"/>
            <a:ext cx="2651760" cy="1554480"/>
          </a:xfrm>
          <a:prstGeom prst="roundRect">
            <a:avLst>
              <a:gd name="adj" fmla="val 82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0" y="1261872"/>
            <a:ext cx="411480" cy="411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611112" y="1234440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Tilpasset faginnhold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6126480" y="1755648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lager spill for ditt fag og dine elever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320040" y="2852928"/>
            <a:ext cx="2651760" cy="1554480"/>
          </a:xfrm>
          <a:prstGeom prst="roundRect">
            <a:avLst>
              <a:gd name="adj" fmla="val 82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017520"/>
            <a:ext cx="411480" cy="4114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41832" y="2990088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Passer alle nivåer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457200" y="3511296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Enkelt å justere vanskelighetsgrad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3154680" y="2852928"/>
            <a:ext cx="2651760" cy="1554480"/>
          </a:xfrm>
          <a:prstGeom prst="roundRect">
            <a:avLst>
              <a:gd name="adj" fmla="val 82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1840" y="3017520"/>
            <a:ext cx="411480" cy="41148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3776472" y="2990088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Ingen IT-hjelp nødvendig</a:t>
            </a:r>
            <a:endParaRPr lang="en-US" sz="1300" dirty="0"/>
          </a:p>
        </p:txBody>
      </p:sp>
      <p:sp>
        <p:nvSpPr>
          <p:cNvPr id="23" name="Text 16"/>
          <p:cNvSpPr/>
          <p:nvPr/>
        </p:nvSpPr>
        <p:spPr>
          <a:xfrm>
            <a:off x="3291840" y="3511296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Én HTML-fil som virker overalt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5989320" y="2852928"/>
            <a:ext cx="2651760" cy="1554480"/>
          </a:xfrm>
          <a:prstGeom prst="roundRect">
            <a:avLst>
              <a:gd name="adj" fmla="val 82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6480" y="3017520"/>
            <a:ext cx="411480" cy="41148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611112" y="2990088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Elevene elsker det</a:t>
            </a:r>
            <a:endParaRPr lang="en-US" sz="1300" dirty="0"/>
          </a:p>
        </p:txBody>
      </p:sp>
      <p:sp>
        <p:nvSpPr>
          <p:cNvPr id="27" name="Text 19"/>
          <p:cNvSpPr/>
          <p:nvPr/>
        </p:nvSpPr>
        <p:spPr>
          <a:xfrm>
            <a:off x="6126480" y="3511296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Gøy å lage – gøy å bruke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B50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3200400"/>
            <a:ext cx="2286000" cy="2286000"/>
          </a:xfrm>
          <a:prstGeom prst="ellipse">
            <a:avLst/>
          </a:prstGeom>
          <a:solidFill>
            <a:srgbClr val="E8327A">
              <a:alpha val="40000"/>
            </a:srgbClr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Shape 1"/>
          <p:cNvSpPr/>
          <p:nvPr/>
        </p:nvSpPr>
        <p:spPr>
          <a:xfrm>
            <a:off x="7772400" y="-457200"/>
            <a:ext cx="1828800" cy="1828800"/>
          </a:xfrm>
          <a:prstGeom prst="ellipse">
            <a:avLst/>
          </a:prstGeom>
          <a:solidFill>
            <a:srgbClr val="FF8C42">
              <a:alpha val="45000"/>
            </a:srgbClr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Tre typer spill du kan lage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2743200" cy="3840480"/>
          </a:xfrm>
          <a:prstGeom prst="roundRect">
            <a:avLst>
              <a:gd name="adj" fmla="val 6000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E832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6" name="Shape 4"/>
          <p:cNvSpPr/>
          <p:nvPr/>
        </p:nvSpPr>
        <p:spPr>
          <a:xfrm>
            <a:off x="365760" y="960120"/>
            <a:ext cx="594360" cy="594360"/>
          </a:xfrm>
          <a:prstGeom prst="ellipse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7" name="Text 5"/>
          <p:cNvSpPr/>
          <p:nvPr/>
        </p:nvSpPr>
        <p:spPr>
          <a:xfrm>
            <a:off x="365760" y="9601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4400" y="100584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🎯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11480" y="16002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32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Quiz / flervalgsspill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11480" y="21488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Spørsmål med 4 svaralternativer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Forklaring etter hvert svar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og konfetti på slutten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11480" y="4251960"/>
            <a:ext cx="2468880" cy="384048"/>
          </a:xfrm>
          <a:prstGeom prst="roundRect">
            <a:avLst>
              <a:gd name="adj" fmla="val 28571"/>
            </a:avLst>
          </a:prstGeom>
          <a:solidFill>
            <a:srgbClr val="E8327A">
              <a:alpha val="85000"/>
            </a:srgbClr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2" name="Text 10"/>
          <p:cNvSpPr/>
          <p:nvPr/>
        </p:nvSpPr>
        <p:spPr>
          <a:xfrm>
            <a:off x="411480" y="425196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50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Perfekt til faglig repetisjon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0" y="1005840"/>
            <a:ext cx="2743200" cy="3840480"/>
          </a:xfrm>
          <a:prstGeom prst="roundRect">
            <a:avLst>
              <a:gd name="adj" fmla="val 6000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FF8C4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14" name="Shape 12"/>
          <p:cNvSpPr/>
          <p:nvPr/>
        </p:nvSpPr>
        <p:spPr>
          <a:xfrm>
            <a:off x="3291840" y="960120"/>
            <a:ext cx="594360" cy="594360"/>
          </a:xfrm>
          <a:prstGeom prst="ellipse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5" name="Text 13"/>
          <p:cNvSpPr/>
          <p:nvPr/>
        </p:nvSpPr>
        <p:spPr>
          <a:xfrm>
            <a:off x="3291840" y="9601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840480" y="100584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🗂️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3337560" y="16002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8C4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Sorteringsspill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337560" y="21488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Dra-og-slipp kategorier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Riktig/feil-tilbakemelding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Passer til begreper og definisjoner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3337560" y="4251960"/>
            <a:ext cx="2468880" cy="384048"/>
          </a:xfrm>
          <a:prstGeom prst="roundRect">
            <a:avLst>
              <a:gd name="adj" fmla="val 28571"/>
            </a:avLst>
          </a:prstGeom>
          <a:solidFill>
            <a:srgbClr val="FF8C42">
              <a:alpha val="85000"/>
            </a:srgbClr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0" name="Text 18"/>
          <p:cNvSpPr/>
          <p:nvPr/>
        </p:nvSpPr>
        <p:spPr>
          <a:xfrm>
            <a:off x="3337560" y="425196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50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Begreper, lover, rutiner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126480" y="1005840"/>
            <a:ext cx="2743200" cy="3840480"/>
          </a:xfrm>
          <a:prstGeom prst="roundRect">
            <a:avLst>
              <a:gd name="adj" fmla="val 6000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3CB9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22" name="Shape 20"/>
          <p:cNvSpPr/>
          <p:nvPr/>
        </p:nvSpPr>
        <p:spPr>
          <a:xfrm>
            <a:off x="6217920" y="960120"/>
            <a:ext cx="594360" cy="594360"/>
          </a:xfrm>
          <a:prstGeom prst="ellipse">
            <a:avLst/>
          </a:prstGeom>
          <a:solidFill>
            <a:srgbClr val="3CB97A"/>
          </a:solidFill>
          <a:ln w="12700">
            <a:solidFill>
              <a:srgbClr val="3CB9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3" name="Text 21"/>
          <p:cNvSpPr/>
          <p:nvPr/>
        </p:nvSpPr>
        <p:spPr>
          <a:xfrm>
            <a:off x="6217920" y="9601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766560" y="100584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💬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6263640" y="16002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B9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Scenario / caseoppgave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263640" y="21488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Realistisk situasjonsbeskrivelse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Valg med konsekvenser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Diskusjonsgrunnlag i klassen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263640" y="4251960"/>
            <a:ext cx="2468880" cy="384048"/>
          </a:xfrm>
          <a:prstGeom prst="roundRect">
            <a:avLst>
              <a:gd name="adj" fmla="val 28571"/>
            </a:avLst>
          </a:prstGeom>
          <a:solidFill>
            <a:srgbClr val="3CB97A">
              <a:alpha val="85000"/>
            </a:srgbClr>
          </a:solidFill>
          <a:ln w="12700">
            <a:solidFill>
              <a:srgbClr val="3CB9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8" name="Text 26"/>
          <p:cNvSpPr/>
          <p:nvPr/>
        </p:nvSpPr>
        <p:spPr>
          <a:xfrm>
            <a:off x="6263640" y="425196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50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Etikk, vurderinger, praksis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E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Hva er en prompt?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8412480" cy="777240"/>
          </a:xfrm>
          <a:prstGeom prst="roundRect">
            <a:avLst>
              <a:gd name="adj" fmla="val 14118"/>
            </a:avLst>
          </a:prstGeom>
          <a:solidFill>
            <a:srgbClr val="FFF0F7"/>
          </a:solidFill>
          <a:ln w="19050">
            <a:solidFill>
              <a:srgbClr val="F7A8C8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5" name="Text 3"/>
          <p:cNvSpPr/>
          <p:nvPr/>
        </p:nvSpPr>
        <p:spPr>
          <a:xfrm>
            <a:off x="502920" y="105156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B500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prompt er instruksjonen du skriver til Copilot. Jo mer presis du er, jo bedre blir resultatet.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1965960"/>
            <a:ext cx="3931920" cy="2834640"/>
          </a:xfrm>
          <a:prstGeom prst="roundRect">
            <a:avLst>
              <a:gd name="adj" fmla="val 4516"/>
            </a:avLst>
          </a:prstGeom>
          <a:solidFill>
            <a:srgbClr val="FFF5F5"/>
          </a:solidFill>
          <a:ln w="25400">
            <a:solidFill>
              <a:srgbClr val="F8717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7" name="Shape 5"/>
          <p:cNvSpPr/>
          <p:nvPr/>
        </p:nvSpPr>
        <p:spPr>
          <a:xfrm>
            <a:off x="365760" y="1965960"/>
            <a:ext cx="3931920" cy="548640"/>
          </a:xfrm>
          <a:prstGeom prst="rect">
            <a:avLst/>
          </a:prstGeom>
          <a:solidFill>
            <a:srgbClr val="C0185E"/>
          </a:solidFill>
          <a:ln w="12700">
            <a:solidFill>
              <a:srgbClr val="C0185E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8" name="Text 6"/>
          <p:cNvSpPr/>
          <p:nvPr/>
        </p:nvSpPr>
        <p:spPr>
          <a:xfrm>
            <a:off x="365760" y="1965960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❌ Vag prompt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2606040"/>
            <a:ext cx="3566160" cy="64008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87171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0" name="Text 8"/>
          <p:cNvSpPr/>
          <p:nvPr/>
        </p:nvSpPr>
        <p:spPr>
          <a:xfrm>
            <a:off x="548640" y="2606040"/>
            <a:ext cx="3566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«lag et spill om kroppen»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3337560"/>
            <a:ext cx="356616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Uklar spilltype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Intet spesifikt innhold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Designet blir tilfeldig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Koden virker kanskje ikke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846320" y="1965960"/>
            <a:ext cx="3931920" cy="2834640"/>
          </a:xfrm>
          <a:prstGeom prst="roundRect">
            <a:avLst>
              <a:gd name="adj" fmla="val 4516"/>
            </a:avLst>
          </a:prstGeom>
          <a:solidFill>
            <a:srgbClr val="F0FFF6"/>
          </a:solidFill>
          <a:ln w="25400">
            <a:solidFill>
              <a:srgbClr val="3CB9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13" name="Shape 11"/>
          <p:cNvSpPr/>
          <p:nvPr/>
        </p:nvSpPr>
        <p:spPr>
          <a:xfrm>
            <a:off x="4846320" y="1965960"/>
            <a:ext cx="3931920" cy="548640"/>
          </a:xfrm>
          <a:prstGeom prst="rect">
            <a:avLst/>
          </a:prstGeom>
          <a:solidFill>
            <a:srgbClr val="3CB97A"/>
          </a:solidFill>
          <a:ln w="12700">
            <a:solidFill>
              <a:srgbClr val="3CB9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4" name="Text 12"/>
          <p:cNvSpPr/>
          <p:nvPr/>
        </p:nvSpPr>
        <p:spPr>
          <a:xfrm>
            <a:off x="4846320" y="1965960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✅ Presis prompt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010912" y="2651760"/>
            <a:ext cx="1170432" cy="292608"/>
          </a:xfrm>
          <a:prstGeom prst="roundRect">
            <a:avLst>
              <a:gd name="adj" fmla="val 31250"/>
            </a:avLst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6" name="Text 14"/>
          <p:cNvSpPr/>
          <p:nvPr/>
        </p:nvSpPr>
        <p:spPr>
          <a:xfrm>
            <a:off x="5010912" y="2651760"/>
            <a:ext cx="11704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Spilltype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263640" y="26060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 en quiz med 5 spørsmål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010912" y="3172968"/>
            <a:ext cx="1170432" cy="292608"/>
          </a:xfrm>
          <a:prstGeom prst="roundRect">
            <a:avLst>
              <a:gd name="adj" fmla="val 31250"/>
            </a:avLst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9" name="Text 17"/>
          <p:cNvSpPr/>
          <p:nvPr/>
        </p:nvSpPr>
        <p:spPr>
          <a:xfrm>
            <a:off x="5010912" y="3172968"/>
            <a:ext cx="11704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 Innhold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263640" y="3127248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 fordøyelsessystemet,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010912" y="3694176"/>
            <a:ext cx="1170432" cy="292608"/>
          </a:xfrm>
          <a:prstGeom prst="roundRect">
            <a:avLst>
              <a:gd name="adj" fmla="val 31250"/>
            </a:avLst>
          </a:prstGeom>
          <a:solidFill>
            <a:srgbClr val="3CB97A"/>
          </a:solidFill>
          <a:ln w="12700">
            <a:solidFill>
              <a:srgbClr val="3CB9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2" name="Text 20"/>
          <p:cNvSpPr/>
          <p:nvPr/>
        </p:nvSpPr>
        <p:spPr>
          <a:xfrm>
            <a:off x="5010912" y="3694176"/>
            <a:ext cx="11704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 Design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63640" y="3648456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rosa farger, Calibri-font,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5010912" y="4215384"/>
            <a:ext cx="1170432" cy="292608"/>
          </a:xfrm>
          <a:prstGeom prst="roundRect">
            <a:avLst>
              <a:gd name="adj" fmla="val 31250"/>
            </a:avLst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5" name="Text 23"/>
          <p:cNvSpPr/>
          <p:nvPr/>
        </p:nvSpPr>
        <p:spPr>
          <a:xfrm>
            <a:off x="5010912" y="4215384"/>
            <a:ext cx="11704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 Teknisk krav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4169664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komplett kode, én HTML-fil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315968" y="3017520"/>
            <a:ext cx="502920" cy="0"/>
          </a:xfrm>
          <a:prstGeom prst="line">
            <a:avLst/>
          </a:prstGeom>
          <a:noFill/>
          <a:ln w="38100">
            <a:solidFill>
              <a:srgbClr val="E8327A"/>
            </a:solidFill>
            <a:prstDash val="lgDash"/>
          </a:ln>
        </p:spPr>
        <p:txBody>
          <a:bodyPr/>
          <a:lstStyle/>
          <a:p>
            <a:endParaRPr lang="nb-NO"/>
          </a:p>
        </p:txBody>
      </p:sp>
      <p:sp>
        <p:nvSpPr>
          <p:cNvPr id="28" name="Text 26"/>
          <p:cNvSpPr/>
          <p:nvPr/>
        </p:nvSpPr>
        <p:spPr>
          <a:xfrm>
            <a:off x="4279392" y="2834640"/>
            <a:ext cx="594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832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→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B50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3474720"/>
            <a:ext cx="2560320" cy="2560320"/>
          </a:xfrm>
          <a:prstGeom prst="ellipse">
            <a:avLst/>
          </a:prstGeom>
          <a:solidFill>
            <a:srgbClr val="E8327A">
              <a:alpha val="35000"/>
            </a:srgbClr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Text 1"/>
          <p:cNvSpPr/>
          <p:nvPr/>
        </p:nvSpPr>
        <p:spPr>
          <a:xfrm>
            <a:off x="457200" y="137160"/>
            <a:ext cx="8229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Promptens 4 byggeklosser 🧱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1965960" cy="3931920"/>
          </a:xfrm>
          <a:prstGeom prst="roundRect">
            <a:avLst>
              <a:gd name="adj" fmla="val 7442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E832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5" name="Shape 3"/>
          <p:cNvSpPr/>
          <p:nvPr/>
        </p:nvSpPr>
        <p:spPr>
          <a:xfrm>
            <a:off x="914400" y="1051560"/>
            <a:ext cx="777240" cy="777240"/>
          </a:xfrm>
          <a:prstGeom prst="ellipse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6" name="Text 4"/>
          <p:cNvSpPr/>
          <p:nvPr/>
        </p:nvSpPr>
        <p:spPr>
          <a:xfrm>
            <a:off x="914400" y="105156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20040" y="1965960"/>
            <a:ext cx="1965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🎮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411480" y="260604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32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Spilltype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" y="3127248"/>
            <a:ext cx="178308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Hva slags spill?</a:t>
            </a:r>
            <a:endParaRPr lang="en-US" sz="12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Quiz, sortering, scenario…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496312" y="960120"/>
            <a:ext cx="1965960" cy="3931920"/>
          </a:xfrm>
          <a:prstGeom prst="roundRect">
            <a:avLst>
              <a:gd name="adj" fmla="val 7442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FF8C4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11" name="Shape 9"/>
          <p:cNvSpPr/>
          <p:nvPr/>
        </p:nvSpPr>
        <p:spPr>
          <a:xfrm>
            <a:off x="3090672" y="1051560"/>
            <a:ext cx="777240" cy="777240"/>
          </a:xfrm>
          <a:prstGeom prst="ellipse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2" name="Text 10"/>
          <p:cNvSpPr/>
          <p:nvPr/>
        </p:nvSpPr>
        <p:spPr>
          <a:xfrm>
            <a:off x="3090672" y="105156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496312" y="1965960"/>
            <a:ext cx="1965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📚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2587752" y="260604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8C4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Innhold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587752" y="3127248"/>
            <a:ext cx="178308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Hvilket faglig tema?</a:t>
            </a:r>
            <a:endParaRPr lang="en-US" sz="12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Dine egne spørsmål og svar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672584" y="960120"/>
            <a:ext cx="1965960" cy="3931920"/>
          </a:xfrm>
          <a:prstGeom prst="roundRect">
            <a:avLst>
              <a:gd name="adj" fmla="val 7442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3CB9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17" name="Shape 15"/>
          <p:cNvSpPr/>
          <p:nvPr/>
        </p:nvSpPr>
        <p:spPr>
          <a:xfrm>
            <a:off x="5266944" y="1051560"/>
            <a:ext cx="777240" cy="777240"/>
          </a:xfrm>
          <a:prstGeom prst="ellipse">
            <a:avLst/>
          </a:prstGeom>
          <a:solidFill>
            <a:srgbClr val="3CB97A"/>
          </a:solidFill>
          <a:ln w="12700">
            <a:solidFill>
              <a:srgbClr val="3CB9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8" name="Text 16"/>
          <p:cNvSpPr/>
          <p:nvPr/>
        </p:nvSpPr>
        <p:spPr>
          <a:xfrm>
            <a:off x="5266944" y="105156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4672584" y="1965960"/>
            <a:ext cx="1965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🎨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4764024" y="260604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CB9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Design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764024" y="3127248"/>
            <a:ext cx="178308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Farger, fonter og stil.</a:t>
            </a:r>
            <a:endParaRPr lang="en-US" sz="12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Spesifiser – ellers blir det grått!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848856" y="960120"/>
            <a:ext cx="1965960" cy="3931920"/>
          </a:xfrm>
          <a:prstGeom prst="roundRect">
            <a:avLst>
              <a:gd name="adj" fmla="val 7442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A78BF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23" name="Shape 21"/>
          <p:cNvSpPr/>
          <p:nvPr/>
        </p:nvSpPr>
        <p:spPr>
          <a:xfrm>
            <a:off x="7443216" y="1051560"/>
            <a:ext cx="777240" cy="777240"/>
          </a:xfrm>
          <a:prstGeom prst="ellipse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4" name="Text 22"/>
          <p:cNvSpPr/>
          <p:nvPr/>
        </p:nvSpPr>
        <p:spPr>
          <a:xfrm>
            <a:off x="7443216" y="105156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6848856" y="1965960"/>
            <a:ext cx="1965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💻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6940296" y="260604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A78BF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Teknisk krav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940296" y="3127248"/>
            <a:ext cx="178308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Én HTML-fil.</a:t>
            </a:r>
            <a:endParaRPr lang="en-US" sz="12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Komplett kode, norsk bokmål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320040" y="4709160"/>
            <a:ext cx="8503920" cy="347472"/>
          </a:xfrm>
          <a:prstGeom prst="roundRect">
            <a:avLst>
              <a:gd name="adj" fmla="val 26316"/>
            </a:avLst>
          </a:prstGeom>
          <a:solidFill>
            <a:srgbClr val="FF8C42">
              <a:alpha val="80000"/>
            </a:srgbClr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9" name="Text 27"/>
          <p:cNvSpPr/>
          <p:nvPr/>
        </p:nvSpPr>
        <p:spPr>
          <a:xfrm>
            <a:off x="320040" y="4709160"/>
            <a:ext cx="8503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Husk alltid å avslutte prompten med: «Komplett kode, én HTML-fil, norsk bokmål»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E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Live demo – steg for steg 🚀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20040" y="1097280"/>
            <a:ext cx="406908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5" name="Shape 3"/>
          <p:cNvSpPr/>
          <p:nvPr/>
        </p:nvSpPr>
        <p:spPr>
          <a:xfrm>
            <a:off x="429768" y="1325880"/>
            <a:ext cx="566928" cy="566928"/>
          </a:xfrm>
          <a:prstGeom prst="ellipse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6" name="Text 4"/>
          <p:cNvSpPr/>
          <p:nvPr/>
        </p:nvSpPr>
        <p:spPr>
          <a:xfrm>
            <a:off x="429768" y="13258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97280" y="1170432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Åpne Copilot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97280" y="1572768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copilot.microsoft.com – logg inn med skolekontoen din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663440" y="1097280"/>
            <a:ext cx="406908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10" name="Shape 8"/>
          <p:cNvSpPr/>
          <p:nvPr/>
        </p:nvSpPr>
        <p:spPr>
          <a:xfrm>
            <a:off x="4773168" y="1325880"/>
            <a:ext cx="566928" cy="566928"/>
          </a:xfrm>
          <a:prstGeom prst="ellipse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1" name="Text 9"/>
          <p:cNvSpPr/>
          <p:nvPr/>
        </p:nvSpPr>
        <p:spPr>
          <a:xfrm>
            <a:off x="4773168" y="13258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40680" y="1170432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Skriv inn prompten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40680" y="1572768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Bruk de 4 byggeklossene. Lim inn prompt-malen fra kurset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20040" y="2331720"/>
            <a:ext cx="406908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15" name="Shape 13"/>
          <p:cNvSpPr/>
          <p:nvPr/>
        </p:nvSpPr>
        <p:spPr>
          <a:xfrm>
            <a:off x="429768" y="2560320"/>
            <a:ext cx="566928" cy="566928"/>
          </a:xfrm>
          <a:prstGeom prst="ellipse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6" name="Text 14"/>
          <p:cNvSpPr/>
          <p:nvPr/>
        </p:nvSpPr>
        <p:spPr>
          <a:xfrm>
            <a:off x="429768" y="25603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97280" y="2404872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Kopier koden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97280" y="2807208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Kopier hele HTML-koden Copilot genererer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63440" y="2331720"/>
            <a:ext cx="406908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20" name="Shape 18"/>
          <p:cNvSpPr/>
          <p:nvPr/>
        </p:nvSpPr>
        <p:spPr>
          <a:xfrm>
            <a:off x="4773168" y="2560320"/>
            <a:ext cx="566928" cy="566928"/>
          </a:xfrm>
          <a:prstGeom prst="ellipse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1" name="Text 19"/>
          <p:cNvSpPr/>
          <p:nvPr/>
        </p:nvSpPr>
        <p:spPr>
          <a:xfrm>
            <a:off x="4773168" y="25603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440680" y="2404872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Lagre som .html-fil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40680" y="2807208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Åpne Notepad → lim inn → lagre som spill.html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20040" y="3566160"/>
            <a:ext cx="406908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25" name="Shape 23"/>
          <p:cNvSpPr/>
          <p:nvPr/>
        </p:nvSpPr>
        <p:spPr>
          <a:xfrm>
            <a:off x="429768" y="3794760"/>
            <a:ext cx="566928" cy="566928"/>
          </a:xfrm>
          <a:prstGeom prst="ellipse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6" name="Text 24"/>
          <p:cNvSpPr/>
          <p:nvPr/>
        </p:nvSpPr>
        <p:spPr>
          <a:xfrm>
            <a:off x="429768" y="379476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097280" y="3639312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Test i nettleseren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097280" y="4041648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Dobbeltklikk filen – sjekk at alt virker som det skal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4663440" y="3566160"/>
            <a:ext cx="406908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9050">
            <a:solidFill>
              <a:srgbClr val="F7A8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30" name="Shape 28"/>
          <p:cNvSpPr/>
          <p:nvPr/>
        </p:nvSpPr>
        <p:spPr>
          <a:xfrm>
            <a:off x="4773168" y="3794760"/>
            <a:ext cx="566928" cy="566928"/>
          </a:xfrm>
          <a:prstGeom prst="ellipse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1" name="Text 29"/>
          <p:cNvSpPr/>
          <p:nvPr/>
        </p:nvSpPr>
        <p:spPr>
          <a:xfrm>
            <a:off x="4773168" y="379476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440680" y="3639312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500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Del med elevene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440680" y="4041648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7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filen på e-post, læringsplattform eller USB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E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Tips og vanlige feil 💡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320040" y="1024128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B9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✅  Suksess-tips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1444752"/>
            <a:ext cx="4069080" cy="3383280"/>
          </a:xfrm>
          <a:prstGeom prst="roundRect">
            <a:avLst>
              <a:gd name="adj" fmla="val 3243"/>
            </a:avLst>
          </a:prstGeom>
          <a:solidFill>
            <a:srgbClr val="F0FFF6"/>
          </a:solidFill>
          <a:ln w="19050">
            <a:solidFill>
              <a:srgbClr val="3CB9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6" name="Text 4"/>
          <p:cNvSpPr/>
          <p:nvPr/>
        </p:nvSpPr>
        <p:spPr>
          <a:xfrm>
            <a:off x="502920" y="1536192"/>
            <a:ext cx="374904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alltid «komplett kode, én HTML-fil»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 ditt eget faginnhold – ikke stol på Copilot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alltid i nettleseren før du deler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enkelt: en quiz med 5 spørsmål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Spesifiser farger og design konkret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754880" y="1024128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53E3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❌  Vanlige feil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54880" y="1444752"/>
            <a:ext cx="4069080" cy="3383280"/>
          </a:xfrm>
          <a:prstGeom prst="roundRect">
            <a:avLst>
              <a:gd name="adj" fmla="val 3243"/>
            </a:avLst>
          </a:prstGeom>
          <a:solidFill>
            <a:srgbClr val="FFF5F5"/>
          </a:solidFill>
          <a:ln w="19050">
            <a:solidFill>
              <a:srgbClr val="F8717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9" name="Text 7"/>
          <p:cNvSpPr/>
          <p:nvPr/>
        </p:nvSpPr>
        <p:spPr>
          <a:xfrm>
            <a:off x="4937760" y="1536192"/>
            <a:ext cx="374904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uten «komplett kode» → filen virker ikke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vagt innhold → feil fagstoff i spillet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Ingen designspesifikasjoner → grått og kjedelig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Ikke testet før bruk → elevene ser feil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Koden ble forkortet med «...» → kopier igjen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B50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48640" y="-548640"/>
            <a:ext cx="2743200" cy="2743200"/>
          </a:xfrm>
          <a:prstGeom prst="ellipse">
            <a:avLst/>
          </a:prstGeom>
          <a:solidFill>
            <a:srgbClr val="E8327A">
              <a:alpha val="45000"/>
            </a:srgbClr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Shape 1"/>
          <p:cNvSpPr/>
          <p:nvPr/>
        </p:nvSpPr>
        <p:spPr>
          <a:xfrm>
            <a:off x="7315200" y="3200400"/>
            <a:ext cx="2286000" cy="2286000"/>
          </a:xfrm>
          <a:prstGeom prst="ellipse">
            <a:avLst/>
          </a:prstGeom>
          <a:solidFill>
            <a:srgbClr val="FF8C42">
              <a:alpha val="45000"/>
            </a:srgbClr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4" name="Text 2"/>
          <p:cNvSpPr/>
          <p:nvPr/>
        </p:nvSpPr>
        <p:spPr>
          <a:xfrm>
            <a:off x="457200" y="164592"/>
            <a:ext cx="8229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Nå er det din tur! 🌟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320040" y="960120"/>
            <a:ext cx="1993392" cy="3749040"/>
          </a:xfrm>
          <a:prstGeom prst="roundRect">
            <a:avLst>
              <a:gd name="adj" fmla="val 7339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E832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6" name="Shape 4"/>
          <p:cNvSpPr/>
          <p:nvPr/>
        </p:nvSpPr>
        <p:spPr>
          <a:xfrm>
            <a:off x="886968" y="1078992"/>
            <a:ext cx="822960" cy="822960"/>
          </a:xfrm>
          <a:prstGeom prst="ellipse">
            <a:avLst/>
          </a:prstGeom>
          <a:solidFill>
            <a:srgbClr val="E8327A"/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7" name="Text 5"/>
          <p:cNvSpPr/>
          <p:nvPr/>
        </p:nvSpPr>
        <p:spPr>
          <a:xfrm>
            <a:off x="886968" y="1078992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411480" y="2029968"/>
            <a:ext cx="181051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32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Velg et tema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29768" y="2697480"/>
            <a:ext cx="178308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Hvilket fag og tema vil du lage spill om?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496312" y="960120"/>
            <a:ext cx="1993392" cy="3749040"/>
          </a:xfrm>
          <a:prstGeom prst="roundRect">
            <a:avLst>
              <a:gd name="adj" fmla="val 7339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FF8C4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11" name="Shape 9"/>
          <p:cNvSpPr/>
          <p:nvPr/>
        </p:nvSpPr>
        <p:spPr>
          <a:xfrm>
            <a:off x="3063240" y="1078992"/>
            <a:ext cx="822960" cy="822960"/>
          </a:xfrm>
          <a:prstGeom prst="ellipse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2" name="Text 10"/>
          <p:cNvSpPr/>
          <p:nvPr/>
        </p:nvSpPr>
        <p:spPr>
          <a:xfrm>
            <a:off x="3063240" y="1078992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2587752" y="2029968"/>
            <a:ext cx="181051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8C4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Fyll inn prompt-malen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606040" y="2697480"/>
            <a:ext cx="178308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Bruk mal-arket du har fått utdelt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672584" y="960120"/>
            <a:ext cx="1993392" cy="3749040"/>
          </a:xfrm>
          <a:prstGeom prst="roundRect">
            <a:avLst>
              <a:gd name="adj" fmla="val 7339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3CB9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16" name="Shape 14"/>
          <p:cNvSpPr/>
          <p:nvPr/>
        </p:nvSpPr>
        <p:spPr>
          <a:xfrm>
            <a:off x="5239512" y="1078992"/>
            <a:ext cx="822960" cy="822960"/>
          </a:xfrm>
          <a:prstGeom prst="ellipse">
            <a:avLst/>
          </a:prstGeom>
          <a:solidFill>
            <a:srgbClr val="3CB97A"/>
          </a:solidFill>
          <a:ln w="12700">
            <a:solidFill>
              <a:srgbClr val="3CB9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17" name="Text 15"/>
          <p:cNvSpPr/>
          <p:nvPr/>
        </p:nvSpPr>
        <p:spPr>
          <a:xfrm>
            <a:off x="5239512" y="1078992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4764024" y="2029968"/>
            <a:ext cx="181051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CB9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Lim inn i Copilot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782312" y="2697480"/>
            <a:ext cx="178308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Kopier hele prompten og send til Copilot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848856" y="960120"/>
            <a:ext cx="1993392" cy="3749040"/>
          </a:xfrm>
          <a:prstGeom prst="roundRect">
            <a:avLst>
              <a:gd name="adj" fmla="val 7339"/>
            </a:avLst>
          </a:prstGeom>
          <a:solidFill>
            <a:srgbClr val="FFFFFF">
              <a:alpha val="95000"/>
            </a:srgbClr>
          </a:solidFill>
          <a:ln w="25400">
            <a:solidFill>
              <a:srgbClr val="A78BF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nb-NO"/>
          </a:p>
        </p:txBody>
      </p:sp>
      <p:sp>
        <p:nvSpPr>
          <p:cNvPr id="21" name="Shape 19"/>
          <p:cNvSpPr/>
          <p:nvPr/>
        </p:nvSpPr>
        <p:spPr>
          <a:xfrm>
            <a:off x="7415784" y="1078992"/>
            <a:ext cx="822960" cy="822960"/>
          </a:xfrm>
          <a:prstGeom prst="ellipse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2" name="Text 20"/>
          <p:cNvSpPr/>
          <p:nvPr/>
        </p:nvSpPr>
        <p:spPr>
          <a:xfrm>
            <a:off x="7415784" y="1078992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940296" y="2029968"/>
            <a:ext cx="181051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A78BF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Lagre og test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958584" y="2697480"/>
            <a:ext cx="178308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2A15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Lagre som .html og test i nettleseren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20040" y="4736592"/>
            <a:ext cx="8503920" cy="320040"/>
          </a:xfrm>
          <a:prstGeom prst="roundRect">
            <a:avLst>
              <a:gd name="adj" fmla="val 28571"/>
            </a:avLst>
          </a:prstGeom>
          <a:solidFill>
            <a:srgbClr val="E8327A">
              <a:alpha val="80000"/>
            </a:srgbClr>
          </a:solidFill>
          <a:ln w="12700">
            <a:solidFill>
              <a:srgbClr val="E8327A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26" name="Text 24"/>
          <p:cNvSpPr/>
          <p:nvPr/>
        </p:nvSpPr>
        <p:spPr>
          <a:xfrm>
            <a:off x="320040" y="4736592"/>
            <a:ext cx="8503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Spør om hjelp når som helst – det er ingen dumme spørsmål i dag! 🌺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8371</TotalTime>
  <Words>759</Words>
  <Application>Microsoft Office PowerPoint</Application>
  <PresentationFormat>Skjermfremvisning (16:9)</PresentationFormat>
  <Paragraphs>169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2" baseType="lpstr"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Lag interaktive læringsspill med Copilot</dc:title>
  <dc:subject>PptxGenJS Presentation</dc:subject>
  <dc:creator>PptxGenJS</dc:creator>
  <cp:lastModifiedBy>Stine Mari Sægrov</cp:lastModifiedBy>
  <cp:revision>2</cp:revision>
  <dcterms:created xsi:type="dcterms:W3CDTF">2026-05-27T08:48:49Z</dcterms:created>
  <dcterms:modified xsi:type="dcterms:W3CDTF">2026-06-03T18:01:46Z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bc77f94-bcd4-4b97-aece-e45a5d92d8be_Enabled">
    <vt:lpwstr>true</vt:lpwstr>
  </property>
  <property fmtid="{D5CDD505-2E9C-101B-9397-08002B2CF9AE}" pid="3" name="MSIP_Label_0bc77f94-bcd4-4b97-aece-e45a5d92d8be_SetDate">
    <vt:lpwstr>2026-05-27T09:03:36Z</vt:lpwstr>
  </property>
  <property fmtid="{D5CDD505-2E9C-101B-9397-08002B2CF9AE}" pid="4" name="MSIP_Label_0bc77f94-bcd4-4b97-aece-e45a5d92d8be_Method">
    <vt:lpwstr>Standard</vt:lpwstr>
  </property>
  <property fmtid="{D5CDD505-2E9C-101B-9397-08002B2CF9AE}" pid="5" name="MSIP_Label_0bc77f94-bcd4-4b97-aece-e45a5d92d8be_Name">
    <vt:lpwstr>Intern</vt:lpwstr>
  </property>
  <property fmtid="{D5CDD505-2E9C-101B-9397-08002B2CF9AE}" pid="6" name="MSIP_Label_0bc77f94-bcd4-4b97-aece-e45a5d92d8be_SiteId">
    <vt:lpwstr>605f4b0c-6bd7-4c8d-958a-1d646bc08e43</vt:lpwstr>
  </property>
  <property fmtid="{D5CDD505-2E9C-101B-9397-08002B2CF9AE}" pid="7" name="MSIP_Label_0bc77f94-bcd4-4b97-aece-e45a5d92d8be_ActionId">
    <vt:lpwstr>d9a2eefa-5466-46bb-a7dc-4624f48876ef</vt:lpwstr>
  </property>
  <property fmtid="{D5CDD505-2E9C-101B-9397-08002B2CF9AE}" pid="8" name="MSIP_Label_0bc77f94-bcd4-4b97-aece-e45a5d92d8be_ContentBits">
    <vt:lpwstr>0</vt:lpwstr>
  </property>
  <property fmtid="{D5CDD505-2E9C-101B-9397-08002B2CF9AE}" pid="9" name="MSIP_Label_0bc77f94-bcd4-4b97-aece-e45a5d92d8be_Tag">
    <vt:lpwstr>10, 3, 0, 1</vt:lpwstr>
  </property>
</Properties>
</file>